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46" r:id="rId3"/>
    <p:sldId id="349" r:id="rId4"/>
    <p:sldId id="350" r:id="rId5"/>
    <p:sldId id="334" r:id="rId6"/>
    <p:sldId id="340" r:id="rId7"/>
    <p:sldId id="342" r:id="rId8"/>
    <p:sldId id="351" r:id="rId9"/>
    <p:sldId id="347" r:id="rId10"/>
    <p:sldId id="352" r:id="rId11"/>
    <p:sldId id="348" r:id="rId12"/>
    <p:sldId id="353" r:id="rId13"/>
    <p:sldId id="355" r:id="rId14"/>
    <p:sldId id="356" r:id="rId15"/>
    <p:sldId id="357" r:id="rId16"/>
    <p:sldId id="369" r:id="rId17"/>
    <p:sldId id="370" r:id="rId18"/>
    <p:sldId id="333" r:id="rId19"/>
    <p:sldId id="368" r:id="rId20"/>
    <p:sldId id="372" r:id="rId21"/>
    <p:sldId id="373" r:id="rId22"/>
    <p:sldId id="374" r:id="rId23"/>
    <p:sldId id="375" r:id="rId24"/>
    <p:sldId id="376" r:id="rId25"/>
    <p:sldId id="387" r:id="rId26"/>
    <p:sldId id="378" r:id="rId27"/>
    <p:sldId id="377" r:id="rId28"/>
    <p:sldId id="380" r:id="rId29"/>
    <p:sldId id="381" r:id="rId30"/>
    <p:sldId id="382" r:id="rId31"/>
    <p:sldId id="379" r:id="rId32"/>
    <p:sldId id="384" r:id="rId33"/>
    <p:sldId id="383" r:id="rId34"/>
    <p:sldId id="385" r:id="rId35"/>
    <p:sldId id="386" r:id="rId36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00"/>
    <a:srgbClr val="0069B8"/>
    <a:srgbClr val="D9090A"/>
    <a:srgbClr val="C50A0A"/>
    <a:srgbClr val="AC0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1"/>
    <p:restoredTop sz="95746"/>
  </p:normalViewPr>
  <p:slideViewPr>
    <p:cSldViewPr snapToGrid="0">
      <p:cViewPr>
        <p:scale>
          <a:sx n="108" d="100"/>
          <a:sy n="108" d="100"/>
        </p:scale>
        <p:origin x="952" y="248"/>
      </p:cViewPr>
      <p:guideLst/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09:06:07.30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133 693,'95'4,"-9"0,-47-4,4 0,-20 0,2 0,1 0,18 0,14 0,3 0,-9 0,-7 0,-6 0,-2 0,-11 0,-2 0,1 3,6 5,15 3,15 3,28-1,-18 0,2-1,-20-7,-1 1,16 6,-6-2,-14-9,-9 5,-15-6,-2 0,13 0,9 0,6 0,2 0,-7 0,8 0,-13 0,0 0,-21 0,5 0,19 0,-6 0,22 0,1 0,-21 0,13 0,-38 0,3 14,-12 22,3-5,-8 16,0-32,0 9,-26-6,12-4,-32-3,21-6,-24 1,20 3,-15 2,24-6,-4 0,-3-5,4 0,-14 0,2 0,-2 0,0 0,6 0,0 0,0 0,5 0,-2 0,5 0,-12 0,-17 0,-4 0,-5 0,9 0,6 0,8-5,0 4,13-4,0 1,-1-5,7-4,-22-6,0 10,-9 0,-35-4,17 10,-21-16,12 12,6-6,0 0,10 6,15-3,14 9,12-8,-4 1,5-9,-19 6,8-5,-13 10,10-5,-26-4,28 4,-20 1,36 2,-2-3,-3-19,9 10,-10-13,8 9,2 3,-3-12,4 12,0-3,5-3,-3 2,7-4,-3-7,4 13,0-9,0 9,0-2,0-13,0 10,0-5,0 7,0 6,0-23,8 13,-5-7,9 9,-7 9,8-3,15 11,-7 0,18 11,-14 0,1 0,3 0,3 0,21 0,-11 0,9 0,-26 0,3 0,-5 0,19 0,-10 4,13-3,-1 9,-4-8,12 8,-7-9,7 10,-11-10,3 4,-18-1,-2-2,1 2,-1-4,8 0,-3 0,23 6,-9-5,24 5,-13-6,6 0,9 6,-13-5,4 5,-27-6,3 0,-21 0,15 0,-1 4,5-4,11 9,-6-8,6 4,0-5,0 0,0 0,-7 0,0 5,-8-4,-4 4,4-5,-10 4,8-3,-2 3,-3-4,12 0,-15 0,13 0,-5 0,2 0,4 0,-10 0,0 0,1 0,-1 0,-10 36,-8-13,-11 30,-5-22,9 0,-3 6,-1 23,4-21,-4 18,5-37,0 10,0 4,0-7,0 1,0-3,0-6,0 19,0-8,0 13,0-11,5 6,-4-13,8-1,-8 3,3-4,-4 7,0-5,0-1,0 6,-4-5,-9 0,-5-5,-5-6,2-2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09:06:15.78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5553 1233,'-99'0,"5"0,37 0,-17 0,17 0,-14 0,11 0,-2 0,-29 0,29 0,-2 0,-32 0,30 0,-17 0,27 0,1 0,4 0,18 0,1 0,8 0,2 0,-28 0,9 0,-16 0,19 0,1 0,4 0,2 0,6 0,2 0,-48 0,0 0,19 0,-2 0,-1 0,4 0,-17 0,-25 0,29 0,0 0,4 0,27 0,2 0,13 0,-13 0,-9 0,-7-10,-6 7,8-7,6 10,2 0,12 0,0 0,-1-3,-44 2,13-3,-34 4,30 0,0 0,-7 0,5 0,-6 0,8 0,7 0,2 0,13 0,-4 0,4 0,-6-5,0 3,-1-3,1 0,6 4,-4-4,10 0,-4 4,6-8,5 8,-3-8,3 7,-5-2,5 0,2 3,-3-4,2 5,-6 0,2 0,0 0,-8 0,4 0,-4 0,6 0,-7 0,11 4,-9-3,11 8,-1-3,-4-1,10 4,-13-4,12 4,-6 1,4-1,1 0,-6 0,6 0,-5 0,3 1,1-1,-2 0,-5 0,0-4,-7 5,-1-4,0 0,-1 3,1-8,13 8,0-8,-1 3,-1 0,-1-3,-5 3,8-4,-6 0,11-24,3 4,7-21,0 10,-1-1,1-7,4 16,-3-16,8 23,-3-14,4-3,0 2,0-9,0 9,0 0,0 5,4-6,1 11,4-5,7 4,-1 4,6-4,0 8,10 2,0 2,13 5,-5-4,6 8,7-4,-5 5,5-6,-7 5,-6-4,4 5,-10 0,10 0,-4 0,6 0,7 0,1 0,8 0,0 0,0 0,8 0,-7 0,7 6,-15 0,5 1,-5-3,-1 1,-1-3,0 8,-5-9,5 5,0-1,-5-3,5 3,0-5,2 5,-1-3,7 3,-7-5,1 0,5 5,-5-3,0 3,-2-5,0 0,-6 0,14 0,-14 0,13 0,-12 0,5 0,0 0,-5 0,5 0,-7 0,0 0,-1 0,1-5,0 4,0-4,0 0,0 4,0-5,-6 6,4 0,-10 0,4 0,0-5,-4 4,10-4,-4 0,6 4,0-4,7-1,-5 5,5-4,-7 5,-7 0,-6 0,-8 0,-2 0,5 0,11 0,-9 0,4-5,-14 4,8-3,13-1,-3 3,7-8,-13 9,0-8,-6 8,26-10,-20 5,27-1,-19-3,0 9,-8-4,-6 1,6 3,-3-4,5 5,23 0,-24 0,31 0,-30 0,4 0,-6 0,-6 0,3 0,-4 0,13 0,3 0,0 0,-2 0,-13 0,-1 0,4 0,-5 0,12 0,-12 0,7 0,-7-3,13-3,-15-3,25-1,-32 5,17-3,-19 55,-6-31,2 48,-8-44,0 13,0-12,0 10,0-8,0 9,0-8,0 9,0-13,0 10,0-6,0 5,0-3,-5 1,4 1,-3 2,4 1,0 0,0-6,0 8,0-13,0 10,-4-5,4-2,-8 11,7-13,-3 10,0-5,0-4,-8 6,-9-10,-10 0,2-9,-2-4,7 0,-8-4,-14 9,6-4,-11 0,18 3,-4-8,-15 4,2-5,-5 0,4 0,19 0,-27 0,9 0,-5 0,-3 0,24 0,-10 0,13 0,5 0,-2 0,-4 0,-12 0,-3-5,-29 4,18-10,-27 4,14-6,-8 0,1 6,14-4,4 10,27-9,-3 9,20-3,-14 0,-20 3,-2-2,-41-4,11 6,28-5,1-1,-24 0,25 4,2-2,-16-6,-14 10,19-10,15 10,14-4,8 5,1 0,-12 0,-2 0,-1 0,-4 0,20 0,-20 0,-35 0,28 0,-32 0,44 0,4 0,-4 0,11 0,2 0,-4 0,-5 0,2 0,-5 0,10 0,-26 0,16 0,-30 5,32 1,-17 1,24-3,-9 1,12-4,-5 3,-7 1,5-3,-12 3,10-1,-4-3,-15 10,15-10,-21 5,19-6,-6 0,0 0,6 0,2 0,-1 0,6 0,-12 0,12 0,-12 0,11 0,-4 0,6 0,5 0,-3 0,3 0,-5 5,0-4,0 8,5-8,2 4,-6-2,9-2,-21 3,21-4,-16 0,11 0,-5 0,6 0,-12 0,20 0,-19 0,11-4,-7-6,-2-2,3-7,-20-2,15-1,-16-4,27 10,0 2,7-4,4-5,0-7,4-4,-1-3,1-2,-2-6,6 6,-4-4,9 10,-9 1,9 4,-3 5,4-14,0 6,0-9,0 9,0 0,0 0,0 0,0 5,0-3,0 5,5-11,0 10,5-9,4 14,-3-10,3 10,-4-4,3 1,0 4,8-3,-3 5,3 3,6-7,-7 9,8-6,-4 9,-4-1,10 4,-5-3,6 8,0-3,0-1,6 4,9-4,1 5,12 0,-6 0,8 0,0 0,0 0,-7 0,5 0,-6 0,1-5,5 4,-5-4,0 5,5 0,-12 0,5 0,-14 0,-1 0,1 0,-6 0,12 0,9 0,-4 0,18 0,-13 0,6 0,1 0,0-6,-7 5,-2-5,-7 1,0 4,0-9,7 9,-6-9,14 9,-14-5,13 1,-5 4,7-5,0 1,0 3,-1-3,1 5,0 0,0 0,0 0,-1 0,1 0,-7 0,-2 0,-7-5,0 4,0-9,27 3,-13 1,22 0,-21 6,1-5,0 3,-7-3,-2 5,-13 0,4 0,-11 0,6 0,-7 0,-1 0,8 0,-6 0,12-5,1 4,2-5,5 6,-7 0,7-5,-5 4,5-5,-14 2,6 2,-5-2,-1-1,0 4,-8-4,1 5,0 0,-5 0,3 0,5-4,-1-2,7 1,-9-4,-1 3,8 0,-6-3,12 8,-12-9,5 9,-6-3,0-1,-5 4,-2-4,1 5,-2 0,12 0,-12 0,12 0,-15 0,10 0,-5 4,-2 1,4 7,-6-3,4 3,-1-4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09:06:24.72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210 1024,'62'3,"0"-1,-7 0,-3 0,33-2,-43 0,38 0,-41 0,56 0,-35 0,33 0,-29 0,0 0,-4 0,-15 0,-11 0,1 0,-11 0,5 0,13 0,-3 0,20 0,-5 0,15 0,-6 0,5 0,-7 0,0 0,0 0,-7 0,-2 0,-8 0,-5 0,-2 0,1 0,-6 0,0 0,-8 0,-1 0,3 0,1-12,6-6,-9-6,1-2,-6 7,4-4,-8 3,6-2,-11 1,-2-1,-4-12,-4 4,0-8,0 1,0-2,0-6,0 6,-5 2,4 6,-8 5,4 2,-4 1,-8-4,7 7,-20-5,19 15,-16-4,6 2,-3 2,-3-3,-1 3,2 0,-5 4,-6-3,4 7,1-7,2 8,10-3,-7 0,-11 3,12-3,-11 4,13 0,4 0,-12 0,4 0,-6 0,-12 0,-2 0,0 0,-3 0,19 0,-6 0,13 0,0 0,-1 0,-7 0,-2 5,-2-4,0 8,-2-7,0 3,2-1,11-3,2 4,-2-5,0 0,-1 0,-3 0,10 0,-10 0,2 0,-10 5,2 1,-1 4,11-4,-4 3,6-3,-20 5,17-2,-16-2,17 2,1-4,-4 1,6 2,-11-8,4 9,-1-4,1 1,10-2,-17 0,20-3,-16 3,5-4,-29-10,11-1,-17-7,35 3,-2 5,11 5,-3-7,11-15,11 2,31-21,8 20,7-4,-14 13,-3-2,-9 8,5 1,10-3,-12 11,13-11,-6 7,-3-4,17 4,1-4,2 3,5-4,-7 4,0-3,-6 9,4-4,-10 5,4 0,-6 0,6 0,-4 0,10 0,-4 0,6 0,0 0,0 0,-7 0,-1 0,-6 0,-10 0,10 0,-1 0,5 0,11 0,-8 0,7 0,0 0,7 0,-5 0,5 0,-7 0,-6 5,4-4,-10 8,10-3,-11 4,12 2,-12-2,0 0,-8 0,-1-1,0 0,8 7,-6-5,1 5,6-2,-9 1,15 5,-18-1,26 9,-22-7,13 2,-24-10,-1 3,13 10,3 5,3 1,1 0,-11-12,5 11,-6-5,-5-1,4-1,-9-5,7 3,-10 3,4 6,-10-4,12 27,-6-24,3 18,-2-20,-7-8,3 9,-4-5,0 8,0-3,0-3,0 6,0-12,0 10,0 0,0-5,-4 4,-5-7,-5-3,-21-1,7-5,-15-3,12 1,5-1,-4 0,10-1,-4 1,-2-5,-14 0,-2-5,-11 0,8 5,6-4,-28 4,22-5,-24 0,24 5,6-4,2 4,11-5,3 0,-8 0,-8 0,-2 0,-17 0,24 0,-17 0,19 0,-55 0,43 0,-36 5,42-4,6 3,-6-4,13 0,0 0,-13 0,14 0,-25 0,0 0,0 0,-18 0,6 0,-2 0,-6 0,15 0,8 0,14 0,12 0,-8 0,3 0,-12 0,8 0,-4 0,12 0,-9 0,1 0,-1 0,1 0,-1 0,10 0,-13 4,8-3,-7 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09:06:33.70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89 839,'90'0,"4"0,-65 0,21 0,-27 0,6 0,-8 0,11 0,16 0,13 0,-5 0,11 0,-6 0,2 0,-7 0,-12 0,-13 0,-10 0,14 0,9 0,12 0,13 0,-1 0,3 0,7 0,1 0,-1 0,-7 0,-2 0,-9 0,18 0,-5 0,6 0,6 6,-27-4,25 10,-19-5,15 6,-16-6,-3 4,-21-10,-8 8,-6-8,-4 7,21-7,4 3,11-4,3 0,1 0,2 0,13 0,-5 6,8-5,17 5,-13-6,14 0,-10 0,-21 0,26 0,-26 0,13 0,-17 0,-16 0,-9 0,-12 0,3 0,-5 0,3 0,22 0,-8 0,53 0,-16 0,14-5,-6 3,-14-9,-1 4,-8 0,-16-3,-9 9,-16-8,5 4,0-15,4 3,1-5,-2 3,-9 8,4-8,3 1,-11 3,5-9,-17 2,4-1,-2-11,3 13,0-6,1 4,3 0,-7-7,1 1,-7 2,0-11,0 16,0-11,0 7,0 7,-17-11,-9 6,-10-1,-4 0,9 9,0 1,-6 9,10-3,-4 8,4-3,6 4,-25 0,17 0,-16 0,14 0,0 0,-21 0,9 0,-17 0,22 0,0 0,7 0,-21 6,16-5,-17 5,22-6,0 0,-3 0,8 0,-20 5,17-3,-29 3,3 1,-1-5,-19 11,19-11,-21 11,15-11,-7 10,15-9,8 3,2-5,6 0,-8 0,1 0,0 0,-15 0,18 0,-24 0,19 0,-7 0,1 0,15 0,-6 0,11 0,-4 0,6 0,-6 0,4 0,-10 0,4 0,-6 0,0 0,0 0,-1 0,1 0,0 0,0 0,0 0,-27 0,26 0,-24 0,31 0,-6 0,0 0,6 0,1 0,1 0,-2-5,0-1,-4 0,4 1,-6 0,-7 4,5-4,-5 5,7 0,6 0,-5 0,12 0,-6 0,7 0,0 0,0 0,0 0,0 0,0 0,5 0,-3 0,4 0,1 0,-6 0,10 0,-10 0,7 8,-17-1,-14 16,13-11,-1 2,24-5,-5-4,-7 5,-6 0,12-5,-3 0,-4-1,4-3,-8 3,13 1,2-4,-17 7,9-7,-6 7,10-7,2 7,-5 4,4 2,-2 3,7-1,4 2,2 7,3-2,4 8,-4-3,8-6,-3 9,-1-10,4 5,-4 10,1-9,3 5,-4-8,5-2,0 6,0-1,0 5,0-9,0 13,5-9,0 10,6-6,-1 0,0 0,0-5,3-3,1-1,8-4,2 0,11-4,-2 1,10 2,-10-1,-1 4,-3-9,-13 2,27-3,-12-5,16-1,3-4,-2 0,13 0,-1 0,1 0,-7 0,-2 0,-7 0,0 0,0 0,0 0,0 0,7-5,2-2,6-5,1-1,0 7,0-5,-7 9,-2-8,-7 4,7-6,1 5,8-3,-7 8,5-9,-5 10,7-4,-8-1,-1 5,-7-4,0 5,7 0,-5-5,5 4,0-4,-5 5,5 0,-7 0,0 0,-6 0,-2 0,-6 0,0 0,-6 0,5 0,-5 0,12 0,-4 0,10 0,16 0,-9 0,9 0,-16 0,-4 0,6 0,0 0,0 0,0 0,0 0,7 0,-12 0,11 0,-19 0,5 0,-6 0,0 0,0 0,0 0,0 0,6 0,-4 0,10 0,-4 0,6 0,0 0,0 0,0 0,-7 0,6 0,-12 0,5 0,-11 0,3 0,5 0,-6 0,10 0,-18 0,10 0,-5 0,1 0,3 0,-3 0,5 0,0 0,6 0,-5 0,12 0,-12 0,5 0,-11 0,-2 0,3 0,-4 0,12 0,-8 0,-4 0,13 0,-22 0,27 0,-21 0,3 0,8-8,-15 2,20-14,-16 9,6-10,-8 2,1 4,-1-6,-1 3,-7-4,-3-7,-7 0,0-3,0 6,0-3,0 0,0 3,5-2,-4 1,7 6,-7-10,3 9,-4-14,0 11,0-18,0 10,0-13,0 1,0 7,0 0,0 7,0 5,0-1,-11 4,0 0,-10 2,-4 1,-1-6,-7-2,-21-16,16 13,-9-5,17 20,14 3,-14 7,6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3D916-5B10-9941-A064-C94059D62B8E}" type="datetimeFigureOut">
              <a:rPr lang="en-CO" smtClean="0"/>
              <a:t>6/11/23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46EBE-CA56-0F4C-B661-8EFB3A30456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1904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8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28322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9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3926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10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1627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37171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6527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38754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18665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43049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25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26259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E6C9-F6D5-FDFC-B927-E7A2F76F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96DE9-F1B8-6702-174E-3E3C93A37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6CD74-0DDB-5F44-66F0-F9E0AA3A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81050-51D9-495A-DA7F-1A03AC66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0425-1E05-A6E4-922A-DE9AA709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6184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359C-0B6F-3C48-898B-5FAEF8EC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6486-9919-92C2-E931-4D892FE55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88EE7-A867-42F2-5BEE-0B34A524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A13B8-18C7-0C23-B5AF-B0637303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8D9C8-E814-E2E9-1D5A-1C319557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9998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FF585-8F92-78BA-F85E-C1A7074CB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5AADC-1BC5-4EEC-507D-DEA8448CA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E299-F69C-6870-05ED-B8239AF6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3DB5-6B5F-E203-7A13-8D9121EDA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4CBEA-C95C-8A50-ED69-7D833C60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6655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CF69-3FFD-B4F4-CF86-50C95E77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7A8E-D2A4-13B3-6E39-96A43CF82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E2430-5EC8-31CD-3D82-D497D71E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1642D-8654-4466-AF0F-7F40D5A8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F043E-0420-8CA5-7F80-AA875DFC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3811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EED4-95F0-788C-975E-34FF264F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D4E92-E26E-C883-0306-3108B362E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6B33-A99E-801A-952E-95B585DE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3CB3A-AA06-3202-1B14-2DE9BFE3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8FD6-B57F-0EEB-32E7-56A45BF86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6606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819A-7876-17DA-DFEC-B3DBE50E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DA2C-0022-3F46-5BEE-02416FBD9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E0139-3EE2-DCAC-96DB-4BA39EF99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E7945-ACBC-FDD1-3E6C-84E7C9990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6FA5D-025D-D5BF-F166-47C80359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683C4-4D30-CC72-B008-BA43134D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504345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A3CE-647B-DD12-AEAE-C077C40E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60927-A0B1-6F5C-C2BE-7A93C7B63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F5DA6-7D1C-BCC7-C788-43EED52A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FE7A3-8E4D-554D-9E18-7E4AC680C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CC2C1B-8411-9F10-0B21-012059245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25480-D8DC-EA05-9833-7BEC691A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B578C-EAEE-90AE-F862-B0ACF0CD0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F50BDA-96A4-809B-99B5-381A5858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9859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5802-B2C9-BEDA-4328-83E6D41B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F69FA-D606-FC3A-8087-3E109351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3DDDD-DB41-B5FE-C8B1-9F8673878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6713F-A789-72CE-75CF-3D6C14C3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5455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5F06D-5E14-5C44-9A5F-304FDA0A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44B2E-1C04-ACAD-E280-F29DA90D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9BE24-E3D1-7985-87A9-C545ED85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4300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1377-FE48-6806-7227-E7013D1B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B5E4-2E9E-6404-3257-8A61F4E0A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66F8D-E9BD-648F-1E43-98FCE75F1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53BE6-766C-2374-E179-45BDA4BBA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0A6C8-15FC-8C0C-95EC-FA45F8DF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7C66C-A9A4-A2FF-54F0-E73283EC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1740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77F86-5F43-AF7A-9B9C-9756C1EC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1F637E-524B-4BC0-F60D-487C0A376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0419F-8EF3-B7A1-3BCA-A6A3673E6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21608-34DE-8382-FF72-82FDC6A7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7324-DAEE-2344-FE41-984249DA1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D64C3-45A7-3EA6-9A49-AB2F6F37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0893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04691-3F8F-0DE1-5B46-28D77F14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DC8E9-F0BD-FC00-1DD1-5356117B9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89F85-9947-7F3B-4368-C2611D749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4DE2A-A512-7A4B-850C-F5E25311DEB3}" type="datetimeFigureOut">
              <a:rPr lang="en-CO" smtClean="0"/>
              <a:t>6/11/23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B3F9-B9CD-D178-06A0-00D2140C8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CE7B4-58E6-B7FF-CCFA-B0B77BE8C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81293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C9CB02-DC8F-97E7-7003-19B7F2BB5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407" t="5581" r="72743" b="51342"/>
          <a:stretch/>
        </p:blipFill>
        <p:spPr>
          <a:xfrm>
            <a:off x="800175" y="85290"/>
            <a:ext cx="965150" cy="2514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2438E4-C540-2A3F-49FA-9880E4440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t="50000" r="71078" b="5393"/>
          <a:stretch/>
        </p:blipFill>
        <p:spPr>
          <a:xfrm>
            <a:off x="630734" y="4088627"/>
            <a:ext cx="1196788" cy="2550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1E26D0-43D8-FC8E-F10D-15172634C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64366" t="50000" r="7456"/>
          <a:stretch/>
        </p:blipFill>
        <p:spPr>
          <a:xfrm>
            <a:off x="9810997" y="4066316"/>
            <a:ext cx="999417" cy="2450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7CABC0-349A-98E5-9217-AE990D046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33128" t="3357" r="42101" b="56251"/>
          <a:stretch/>
        </p:blipFill>
        <p:spPr>
          <a:xfrm rot="16200000">
            <a:off x="8668249" y="-429152"/>
            <a:ext cx="1229407" cy="2770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18FFED-D2F0-30F8-D0CA-E73E5D8BA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67957" b="51342"/>
          <a:stretch/>
        </p:blipFill>
        <p:spPr>
          <a:xfrm rot="19268767">
            <a:off x="4569594" y="19731"/>
            <a:ext cx="1021543" cy="2143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D36F6-B76B-2443-20B8-46B65FB732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1759825"/>
            <a:ext cx="12192000" cy="3141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24EAC-6C60-42C0-BDC2-EDF415D80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130" y="677250"/>
            <a:ext cx="10125740" cy="2776317"/>
          </a:xfrm>
        </p:spPr>
        <p:txBody>
          <a:bodyPr>
            <a:noAutofit/>
          </a:bodyPr>
          <a:lstStyle/>
          <a:p>
            <a:r>
              <a:rPr lang="es-ES_tradnl" sz="4500" dirty="0" err="1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es-ES_tradnl" sz="4500" dirty="0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_tradnl" sz="4500" dirty="0" err="1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mortality</a:t>
            </a:r>
            <a:r>
              <a:rPr lang="es-ES_tradnl" sz="4500" dirty="0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Human </a:t>
            </a:r>
            <a:r>
              <a:rPr lang="es-ES_tradnl" sz="4500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Aging</a:t>
            </a:r>
            <a:r>
              <a:rPr lang="es-ES_tradnl" sz="4500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_tradnl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3A68B4-DD67-2DB6-516A-55A04F26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35063" t="52346" r="40823" b="2222"/>
          <a:stretch/>
        </p:blipFill>
        <p:spPr>
          <a:xfrm rot="16200000">
            <a:off x="4123883" y="4272209"/>
            <a:ext cx="1124833" cy="292838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75340B-E021-FFA3-67FA-D2271823A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182"/>
            <a:ext cx="9144000" cy="917427"/>
          </a:xfrm>
        </p:spPr>
        <p:txBody>
          <a:bodyPr/>
          <a:lstStyle/>
          <a:p>
            <a:r>
              <a:rPr lang="en-CO" dirty="0"/>
              <a:t>Rafael Enrique Velásquez </a:t>
            </a:r>
            <a:r>
              <a:rPr lang="en-CO"/>
              <a:t>Rojas </a:t>
            </a:r>
            <a:endParaRPr lang="en-CO" dirty="0"/>
          </a:p>
        </p:txBody>
      </p:sp>
      <p:pic>
        <p:nvPicPr>
          <p:cNvPr id="1026" name="Picture 2" descr="Logo and Seal - About - Dalhousie University">
            <a:extLst>
              <a:ext uri="{FF2B5EF4-FFF2-40B4-BE49-F238E27FC236}">
                <a16:creationId xmlns:a16="http://schemas.microsoft.com/office/drawing/2014/main" id="{DE75BFE7-3BE9-EBBD-383A-39FCF42F9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52" y="5517593"/>
            <a:ext cx="3835191" cy="10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4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293749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exponential mortality 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1322344C-7259-8C0B-9DE5-438ABCFC9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144" y="326039"/>
            <a:ext cx="6375400" cy="5778500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A110E421-A2A0-0D2A-FA5B-6E2BAF5F3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52372" y="869950"/>
            <a:ext cx="63754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83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4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293749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exponential mortality 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1322344C-7259-8C0B-9DE5-438ABCFC9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144" y="326039"/>
            <a:ext cx="6375400" cy="5778500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A110E421-A2A0-0D2A-FA5B-6E2BAF5F3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52372" y="869950"/>
            <a:ext cx="6375400" cy="511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/>
              <p:nvPr/>
            </p:nvSpPr>
            <p:spPr>
              <a:xfrm>
                <a:off x="728420" y="2995081"/>
                <a:ext cx="3392595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20" y="2995081"/>
                <a:ext cx="3392595" cy="815416"/>
              </a:xfrm>
              <a:prstGeom prst="rect">
                <a:avLst/>
              </a:prstGeom>
              <a:blipFill>
                <a:blip r:embed="rId6"/>
                <a:stretch>
                  <a:fillRect l="-2239" t="-1538" r="-2612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C947D26A-BB3F-2EE6-9507-7AA185EE27D2}"/>
              </a:ext>
            </a:extLst>
          </p:cNvPr>
          <p:cNvSpPr txBox="1">
            <a:spLocks/>
          </p:cNvSpPr>
          <p:nvPr/>
        </p:nvSpPr>
        <p:spPr>
          <a:xfrm>
            <a:off x="6354306" y="296375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two parameters of Gompertz Law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2D6472-C645-1572-10B2-8E9F4860465D}"/>
              </a:ext>
            </a:extLst>
          </p:cNvPr>
          <p:cNvSpPr/>
          <p:nvPr/>
        </p:nvSpPr>
        <p:spPr>
          <a:xfrm>
            <a:off x="706497" y="2939962"/>
            <a:ext cx="3604246" cy="100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474" y="4245475"/>
                <a:ext cx="3694269" cy="9515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initially mortality rate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associate with a low rate of increase of mortality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4" y="4245475"/>
                <a:ext cx="3694269" cy="951571"/>
              </a:xfrm>
              <a:prstGeom prst="rect">
                <a:avLst/>
              </a:prstGeom>
              <a:blipFill>
                <a:blip r:embed="rId7"/>
                <a:stretch>
                  <a:fillRect l="-1712" t="-18421" r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63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4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6207946" y="5149849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1322344C-7259-8C0B-9DE5-438ABCFC9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85"/>
          <a:stretch/>
        </p:blipFill>
        <p:spPr>
          <a:xfrm>
            <a:off x="6615899" y="1551715"/>
            <a:ext cx="4737901" cy="3363091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A110E421-A2A0-0D2A-FA5B-6E2BAF5F35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80"/>
          <a:stretch/>
        </p:blipFill>
        <p:spPr>
          <a:xfrm>
            <a:off x="939501" y="1587668"/>
            <a:ext cx="4636602" cy="3291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/>
              <p:nvPr/>
            </p:nvSpPr>
            <p:spPr>
              <a:xfrm>
                <a:off x="2101987" y="5286004"/>
                <a:ext cx="3392595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87" y="5286004"/>
                <a:ext cx="3392595" cy="815416"/>
              </a:xfrm>
              <a:prstGeom prst="rect">
                <a:avLst/>
              </a:prstGeom>
              <a:blipFill>
                <a:blip r:embed="rId5"/>
                <a:stretch>
                  <a:fillRect l="-2239" t="-3077" r="-2612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A2D6472-C645-1572-10B2-8E9F4860465D}"/>
              </a:ext>
            </a:extLst>
          </p:cNvPr>
          <p:cNvSpPr/>
          <p:nvPr/>
        </p:nvSpPr>
        <p:spPr>
          <a:xfrm>
            <a:off x="2080064" y="5230885"/>
            <a:ext cx="3604246" cy="100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5449384"/>
                <a:ext cx="3694269" cy="9515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initially mortality rate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associate with a low rate of increase of mortality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449384"/>
                <a:ext cx="3694269" cy="951571"/>
              </a:xfrm>
              <a:prstGeom prst="rect">
                <a:avLst/>
              </a:prstGeom>
              <a:blipFill>
                <a:blip r:embed="rId6"/>
                <a:stretch>
                  <a:fillRect l="-1718" t="-18421" r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43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706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Mortality Database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7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uman Mortality Database (@HMDatabase) / X">
            <a:extLst>
              <a:ext uri="{FF2B5EF4-FFF2-40B4-BE49-F238E27FC236}">
                <a16:creationId xmlns:a16="http://schemas.microsoft.com/office/drawing/2014/main" id="{AE6B4CCA-80B9-E14F-14ED-9878E6680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11659" r="16666" b="7340"/>
          <a:stretch/>
        </p:blipFill>
        <p:spPr bwMode="auto">
          <a:xfrm>
            <a:off x="9389533" y="326039"/>
            <a:ext cx="2110599" cy="260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8F32F9-C7E2-0CC8-37E7-D8562F7A4638}"/>
              </a:ext>
            </a:extLst>
          </p:cNvPr>
          <p:cNvSpPr txBox="1">
            <a:spLocks/>
          </p:cNvSpPr>
          <p:nvPr/>
        </p:nvSpPr>
        <p:spPr>
          <a:xfrm>
            <a:off x="838200" y="1977896"/>
            <a:ext cx="4326467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 resource on mortality in +40 developed countries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7B6D3B-60D9-9A6F-5F93-0EAD549D6278}"/>
              </a:ext>
            </a:extLst>
          </p:cNvPr>
          <p:cNvSpPr txBox="1">
            <a:spLocks/>
          </p:cNvSpPr>
          <p:nvPr/>
        </p:nvSpPr>
        <p:spPr>
          <a:xfrm>
            <a:off x="838200" y="3175181"/>
            <a:ext cx="4326467" cy="1828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of: 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Deaths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Size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Death Rates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to risk</a:t>
            </a:r>
          </a:p>
          <a:p>
            <a:pPr algn="just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12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744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Mortality Database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7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the rate of sweden&#10;&#10;Description automatically generated with medium confidence">
            <a:extLst>
              <a:ext uri="{FF2B5EF4-FFF2-40B4-BE49-F238E27FC236}">
                <a16:creationId xmlns:a16="http://schemas.microsoft.com/office/drawing/2014/main" id="{25D9A167-633E-B3A7-D780-27CB9DDC2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" t="1455"/>
          <a:stretch/>
        </p:blipFill>
        <p:spPr>
          <a:xfrm>
            <a:off x="2118833" y="1067163"/>
            <a:ext cx="7954334" cy="55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81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31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model for frailty index and mortality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8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BAC3837-A42A-598F-2ECD-16D9350BC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262"/>
          <a:stretch/>
        </p:blipFill>
        <p:spPr>
          <a:xfrm>
            <a:off x="715653" y="1504126"/>
            <a:ext cx="7772400" cy="1239074"/>
          </a:xfrm>
          <a:prstGeom prst="rect">
            <a:avLst/>
          </a:prstGeom>
        </p:spPr>
      </p:pic>
      <p:pic>
        <p:nvPicPr>
          <p:cNvPr id="11" name="Picture 10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7DFAB193-6474-1EDB-C5BE-00843AEC1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5072454"/>
            <a:ext cx="2755900" cy="927100"/>
          </a:xfrm>
          <a:prstGeom prst="rect">
            <a:avLst/>
          </a:prstGeom>
        </p:spPr>
      </p:pic>
      <p:pic>
        <p:nvPicPr>
          <p:cNvPr id="21" name="Picture 20" descr="A black and white math symbol&#10;&#10;Description automatically generated">
            <a:extLst>
              <a:ext uri="{FF2B5EF4-FFF2-40B4-BE49-F238E27FC236}">
                <a16:creationId xmlns:a16="http://schemas.microsoft.com/office/drawing/2014/main" id="{83C07A91-4588-185D-25CB-BCA5D8F0F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640" y="5103759"/>
            <a:ext cx="2425700" cy="927100"/>
          </a:xfrm>
          <a:prstGeom prst="rect">
            <a:avLst/>
          </a:prstGeom>
        </p:spPr>
      </p:pic>
      <p:pic>
        <p:nvPicPr>
          <p:cNvPr id="23" name="Picture 2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3968AA1-C5EC-1140-1BFA-65E550382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262"/>
          <a:stretch/>
        </p:blipFill>
        <p:spPr>
          <a:xfrm>
            <a:off x="838200" y="3272638"/>
            <a:ext cx="7772400" cy="12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7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number of age-specific regions&#10;&#10;Description automatically generated with medium confidence">
            <a:extLst>
              <a:ext uri="{FF2B5EF4-FFF2-40B4-BE49-F238E27FC236}">
                <a16:creationId xmlns:a16="http://schemas.microsoft.com/office/drawing/2014/main" id="{CC407E1E-91AD-9629-EDF2-E668D0ACB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2" t="8326" r="8844" b="6737"/>
          <a:stretch/>
        </p:blipFill>
        <p:spPr>
          <a:xfrm>
            <a:off x="641433" y="1531786"/>
            <a:ext cx="5347811" cy="447667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9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88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FC549558-A603-45F5-7761-157F18EA2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5" t="8847" r="8968" b="6910"/>
          <a:stretch/>
        </p:blipFill>
        <p:spPr>
          <a:xfrm>
            <a:off x="6202758" y="1531786"/>
            <a:ext cx="5399060" cy="4476670"/>
          </a:xfrm>
          <a:prstGeom prst="rect">
            <a:avLst/>
          </a:prstGeom>
        </p:spPr>
      </p:pic>
      <p:pic>
        <p:nvPicPr>
          <p:cNvPr id="12" name="Picture 11" descr="A diagram of a number of age-specific regions&#10;&#10;Description automatically generated with medium confidence">
            <a:extLst>
              <a:ext uri="{FF2B5EF4-FFF2-40B4-BE49-F238E27FC236}">
                <a16:creationId xmlns:a16="http://schemas.microsoft.com/office/drawing/2014/main" id="{CC407E1E-91AD-9629-EDF2-E668D0ACB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2" t="8326" r="8844" b="6737"/>
          <a:stretch/>
        </p:blipFill>
        <p:spPr>
          <a:xfrm>
            <a:off x="641433" y="1531786"/>
            <a:ext cx="5347811" cy="447667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9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940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diagram of a number of age-specific parameters&#10;&#10;Description automatically generated with medium confidence">
            <a:extLst>
              <a:ext uri="{FF2B5EF4-FFF2-40B4-BE49-F238E27FC236}">
                <a16:creationId xmlns:a16="http://schemas.microsoft.com/office/drawing/2014/main" id="{9C9EAAE7-CB02-7AF8-9FE7-D78FE5C6E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2" t="8583" r="8491" b="4985"/>
          <a:stretch/>
        </p:blipFill>
        <p:spPr>
          <a:xfrm>
            <a:off x="838200" y="1450074"/>
            <a:ext cx="5257800" cy="442373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7310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2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2DCFEC34-A05D-86F9-93DC-0F3553D8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" t="8354" r="9281" b="6626"/>
          <a:stretch/>
        </p:blipFill>
        <p:spPr>
          <a:xfrm>
            <a:off x="6229105" y="1450074"/>
            <a:ext cx="5124695" cy="4273207"/>
          </a:xfrm>
          <a:prstGeom prst="rect">
            <a:avLst/>
          </a:prstGeom>
        </p:spPr>
      </p:pic>
      <p:pic>
        <p:nvPicPr>
          <p:cNvPr id="26" name="Picture 25" descr="A diagram of a number of age-specific parameters&#10;&#10;Description automatically generated with medium confidence">
            <a:extLst>
              <a:ext uri="{FF2B5EF4-FFF2-40B4-BE49-F238E27FC236}">
                <a16:creationId xmlns:a16="http://schemas.microsoft.com/office/drawing/2014/main" id="{9C9EAAE7-CB02-7AF8-9FE7-D78FE5C6E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2" t="8583" r="8491" b="4985"/>
          <a:stretch/>
        </p:blipFill>
        <p:spPr>
          <a:xfrm>
            <a:off x="838200" y="1450074"/>
            <a:ext cx="5257800" cy="442373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0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worsens with age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C231D67-AD60-DA3F-2964-3EE36F1F84B6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ge and age&#10;&#10;Description automatically generated">
            <a:extLst>
              <a:ext uri="{FF2B5EF4-FFF2-40B4-BE49-F238E27FC236}">
                <a16:creationId xmlns:a16="http://schemas.microsoft.com/office/drawing/2014/main" id="{B5D2ED24-4868-27DD-3366-43AAB4E5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96" y="930523"/>
            <a:ext cx="6098874" cy="50364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0A7181-1002-77AB-C0EA-A18FED86C8E8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heterogeneous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77E688-D834-1159-9A42-884EE822350A}"/>
              </a:ext>
            </a:extLst>
          </p:cNvPr>
          <p:cNvSpPr txBox="1"/>
          <p:nvPr/>
        </p:nvSpPr>
        <p:spPr>
          <a:xfrm>
            <a:off x="679396" y="6048211"/>
            <a:ext cx="6098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from: Mitnitski, A., Song, X., &amp; Rockwood, K. (2013). Assessing biological aging: the origin of deficit accumulation.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Biogerontology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709-717.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2DCFEC34-A05D-86F9-93DC-0F3553D8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" t="8354" r="9281" b="6626"/>
          <a:stretch/>
        </p:blipFill>
        <p:spPr>
          <a:xfrm>
            <a:off x="6229105" y="1450074"/>
            <a:ext cx="5124695" cy="42732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84445-F872-D81E-E7B4-4E4DC820CD83}"/>
              </a:ext>
            </a:extLst>
          </p:cNvPr>
          <p:cNvSpPr txBox="1">
            <a:spLocks/>
          </p:cNvSpPr>
          <p:nvPr/>
        </p:nvSpPr>
        <p:spPr>
          <a:xfrm>
            <a:off x="838199" y="1808120"/>
            <a:ext cx="4711019" cy="968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the correlation between the 40-60 window and the 60-80 window ages.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22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2DCFEC34-A05D-86F9-93DC-0F3553D8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" t="8354" r="9281" b="6626"/>
          <a:stretch/>
        </p:blipFill>
        <p:spPr>
          <a:xfrm>
            <a:off x="6229105" y="1450074"/>
            <a:ext cx="5124695" cy="42732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84445-F872-D81E-E7B4-4E4DC820CD83}"/>
              </a:ext>
            </a:extLst>
          </p:cNvPr>
          <p:cNvSpPr txBox="1">
            <a:spLocks/>
          </p:cNvSpPr>
          <p:nvPr/>
        </p:nvSpPr>
        <p:spPr>
          <a:xfrm>
            <a:off x="838199" y="1808120"/>
            <a:ext cx="4711019" cy="968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the correlation between the 40-60 window and the 60-80 window ages.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3C0475-0CE4-CB2A-045D-72FB7F5134AB}"/>
              </a:ext>
            </a:extLst>
          </p:cNvPr>
          <p:cNvSpPr txBox="1">
            <a:spLocks/>
          </p:cNvSpPr>
          <p:nvPr/>
        </p:nvSpPr>
        <p:spPr>
          <a:xfrm>
            <a:off x="838199" y="3429000"/>
            <a:ext cx="4711019" cy="1469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the observation window, there are different values for the parameters of Gompertz’s Law.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351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Repaired and Damage Nodes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D6AA2CE-BDCF-5DA2-322B-9FD3568B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72" y="1294506"/>
            <a:ext cx="9213449" cy="4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4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Repaired and Damage Nodes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D6AA2CE-BDCF-5DA2-322B-9FD3568B1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13" t="6327" r="2934" b="21117"/>
          <a:stretch/>
        </p:blipFill>
        <p:spPr>
          <a:xfrm>
            <a:off x="1297416" y="1571037"/>
            <a:ext cx="3630843" cy="3715925"/>
          </a:xfrm>
          <a:prstGeom prst="rect">
            <a:avLst/>
          </a:prstGeom>
        </p:spPr>
      </p:pic>
      <p:pic>
        <p:nvPicPr>
          <p:cNvPr id="3" name="Picture 2" descr="A graph showing the difference between repair and repair rate&#10;&#10;Description automatically generated">
            <a:extLst>
              <a:ext uri="{FF2B5EF4-FFF2-40B4-BE49-F238E27FC236}">
                <a16:creationId xmlns:a16="http://schemas.microsoft.com/office/drawing/2014/main" id="{AAD288A0-4374-4B04-76D6-C0A57B2D3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7" t="7380" r="9231" b="1047"/>
          <a:stretch/>
        </p:blipFill>
        <p:spPr>
          <a:xfrm>
            <a:off x="6107959" y="1571037"/>
            <a:ext cx="4943951" cy="390101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B01519-3E80-02E5-4443-56CDF21B1581}"/>
              </a:ext>
            </a:extLst>
          </p:cNvPr>
          <p:cNvSpPr txBox="1">
            <a:spLocks/>
          </p:cNvSpPr>
          <p:nvPr/>
        </p:nvSpPr>
        <p:spPr>
          <a:xfrm>
            <a:off x="685315" y="5348781"/>
            <a:ext cx="5474957" cy="1469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behaviors of the damages and repair rates that we need to get the patterns that we want.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287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Repair and damages nodes model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E0ABDAB-A7EC-3BC1-A7EE-2FA1E9FC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5" y="1545173"/>
            <a:ext cx="6619788" cy="1007146"/>
          </a:xfrm>
          <a:prstGeom prst="rect">
            <a:avLst/>
          </a:prstGeom>
        </p:spPr>
      </p:pic>
      <p:pic>
        <p:nvPicPr>
          <p:cNvPr id="8" name="Picture 7" descr="A math equations with symbols&#10;&#10;Description automatically generated with medium confidence">
            <a:extLst>
              <a:ext uri="{FF2B5EF4-FFF2-40B4-BE49-F238E27FC236}">
                <a16:creationId xmlns:a16="http://schemas.microsoft.com/office/drawing/2014/main" id="{1B3886F5-A14E-928D-E840-0868B8B8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5" y="2774671"/>
            <a:ext cx="8178632" cy="36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31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model for frailty index and mortality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8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BAC3837-A42A-598F-2ECD-16D9350BC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262"/>
          <a:stretch/>
        </p:blipFill>
        <p:spPr>
          <a:xfrm>
            <a:off x="715653" y="1504126"/>
            <a:ext cx="7772400" cy="1239074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D626239-102D-0778-B16D-1AC4FF888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53" y="2971231"/>
            <a:ext cx="6017656" cy="9155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BCD901-C642-6526-E362-AF621BABC9F6}"/>
                  </a:ext>
                </a:extLst>
              </p14:cNvPr>
              <p14:cNvContentPartPr/>
              <p14:nvPr/>
            </p14:nvContentPartPr>
            <p14:xfrm>
              <a:off x="4001956" y="3257065"/>
              <a:ext cx="906840" cy="41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BCD901-C642-6526-E362-AF621BABC9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1956" y="3077425"/>
                <a:ext cx="108648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D6A346-1A2A-7B7D-2827-BD0D7B2FC779}"/>
                  </a:ext>
                </a:extLst>
              </p14:cNvPr>
              <p14:cNvContentPartPr/>
              <p14:nvPr/>
            </p14:nvContentPartPr>
            <p14:xfrm>
              <a:off x="3321916" y="1777465"/>
              <a:ext cx="2053440" cy="565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D6A346-1A2A-7B7D-2827-BD0D7B2FC7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2276" y="1597465"/>
                <a:ext cx="2233080" cy="9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5972D12-6747-FBF9-1B07-759885A0C48D}"/>
                  </a:ext>
                </a:extLst>
              </p14:cNvPr>
              <p14:cNvContentPartPr/>
              <p14:nvPr/>
            </p14:nvContentPartPr>
            <p14:xfrm>
              <a:off x="5819236" y="3246625"/>
              <a:ext cx="977760" cy="484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5972D12-6747-FBF9-1B07-759885A0C4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29596" y="3066985"/>
                <a:ext cx="115740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78694B-C42A-7051-ABF9-FF6ED55BBE0A}"/>
                  </a:ext>
                </a:extLst>
              </p14:cNvPr>
              <p14:cNvContentPartPr/>
              <p14:nvPr/>
            </p14:nvContentPartPr>
            <p14:xfrm>
              <a:off x="6327196" y="1886185"/>
              <a:ext cx="1917360" cy="472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78694B-C42A-7051-ABF9-FF6ED55BBE0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37556" y="1706185"/>
                <a:ext cx="2097000" cy="8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613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7838790" y="1608174"/>
            <a:ext cx="4595241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Frailty Index Curvature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A9034D8E-F55A-D5DF-2C2D-88F39C99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5" y="132871"/>
            <a:ext cx="7951292" cy="64963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9C7B620-3D04-11B4-0603-E336B1717EA5}"/>
              </a:ext>
            </a:extLst>
          </p:cNvPr>
          <p:cNvSpPr txBox="1">
            <a:spLocks/>
          </p:cNvSpPr>
          <p:nvPr/>
        </p:nvSpPr>
        <p:spPr>
          <a:xfrm>
            <a:off x="8110848" y="2888621"/>
            <a:ext cx="3921598" cy="3144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the observation window, there are different values for the parameters of Gompertz’s Law.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175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7" y="280656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correlation is not a strong result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02830-617E-4876-56DA-E943041F870D}"/>
              </a:ext>
            </a:extLst>
          </p:cNvPr>
          <p:cNvSpPr txBox="1">
            <a:spLocks/>
          </p:cNvSpPr>
          <p:nvPr/>
        </p:nvSpPr>
        <p:spPr>
          <a:xfrm>
            <a:off x="685315" y="1475457"/>
            <a:ext cx="3921598" cy="3144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will put results from phenomenological data that shows that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Correlation is not a strong results.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9141C4-366A-DB44-C93D-CAB44C92E4E0}"/>
              </a:ext>
            </a:extLst>
          </p:cNvPr>
          <p:cNvSpPr txBox="1">
            <a:spLocks/>
          </p:cNvSpPr>
          <p:nvPr/>
        </p:nvSpPr>
        <p:spPr>
          <a:xfrm>
            <a:off x="6435917" y="1475457"/>
            <a:ext cx="5070763" cy="4402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reason why we cant see the SM correlation as in the paper of 1960 is because: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Slope (alpha) could change in the time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 could change in the time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correlation between this two values could be dynamic in time and not just one point for the entire curve of mortality rate.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8FD480D-813C-5E73-27DD-E5D0F5B3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11" y="1104344"/>
            <a:ext cx="11282373" cy="564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98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1623468" y="351908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correlation is not a strong result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35A4A307-A8FD-67D4-151B-F138BFCB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14" y="1076098"/>
            <a:ext cx="6423436" cy="5138749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2ED8703-39E1-35A1-684A-85691A96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93" y="1634034"/>
            <a:ext cx="4789293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29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1623468" y="351908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correlation is not a strong result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oup of graphs showing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84229178-A882-357F-073C-4B269D4B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0" y="1076098"/>
            <a:ext cx="10925299" cy="54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8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worsens with age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C231D67-AD60-DA3F-2964-3EE36F1F84B6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0A7181-1002-77AB-C0EA-A18FED86C8E8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heterogeneous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677AC-765F-8647-F937-859EEB3ED8BD}"/>
              </a:ext>
            </a:extLst>
          </p:cNvPr>
          <p:cNvSpPr txBox="1">
            <a:spLocks/>
          </p:cNvSpPr>
          <p:nvPr/>
        </p:nvSpPr>
        <p:spPr>
          <a:xfrm>
            <a:off x="7373257" y="2402665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Accumulation of deficits with the age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ge and age&#10;&#10;Description automatically generated">
            <a:extLst>
              <a:ext uri="{FF2B5EF4-FFF2-40B4-BE49-F238E27FC236}">
                <a16:creationId xmlns:a16="http://schemas.microsoft.com/office/drawing/2014/main" id="{9E6E252D-E826-8FC2-8F1C-4A8CADA8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96" y="930523"/>
            <a:ext cx="6098874" cy="5036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39BE9-9798-1C2C-1907-6920D0FAFD64}"/>
              </a:ext>
            </a:extLst>
          </p:cNvPr>
          <p:cNvSpPr txBox="1"/>
          <p:nvPr/>
        </p:nvSpPr>
        <p:spPr>
          <a:xfrm>
            <a:off x="679396" y="6048211"/>
            <a:ext cx="6098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from: Mitnitski, A., Song, X., &amp; Rockwood, K. (2013). Assessing biological aging: the origin of deficit accumulation.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Biogerontology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709-717.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816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1623468" y="351908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correlation is not a strong result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ge-specific parameters&#10;&#10;Description automatically generated with medium confidence">
            <a:extLst>
              <a:ext uri="{FF2B5EF4-FFF2-40B4-BE49-F238E27FC236}">
                <a16:creationId xmlns:a16="http://schemas.microsoft.com/office/drawing/2014/main" id="{7955B23C-5ADD-D477-AA7B-BACE1511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83" y="1076098"/>
            <a:ext cx="6950516" cy="5560413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4E26F1A-795C-974C-AAAA-0C751766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150" y="1800288"/>
            <a:ext cx="4789293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01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 correlation is not a strong result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02830-617E-4876-56DA-E943041F870D}"/>
              </a:ext>
            </a:extLst>
          </p:cNvPr>
          <p:cNvSpPr txBox="1">
            <a:spLocks/>
          </p:cNvSpPr>
          <p:nvPr/>
        </p:nvSpPr>
        <p:spPr>
          <a:xfrm>
            <a:off x="934697" y="1641711"/>
            <a:ext cx="3921598" cy="3144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will put results from phenomenological data that shows that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Correlation is not a strong results.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9141C4-366A-DB44-C93D-CAB44C92E4E0}"/>
              </a:ext>
            </a:extLst>
          </p:cNvPr>
          <p:cNvSpPr txBox="1">
            <a:spLocks/>
          </p:cNvSpPr>
          <p:nvPr/>
        </p:nvSpPr>
        <p:spPr>
          <a:xfrm>
            <a:off x="6435917" y="1475457"/>
            <a:ext cx="5070763" cy="4402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reason why we cant see the SM correlation as in the paper of 1960 is because: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Slope (alpha) could change in the time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 could change in the time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correlation between this two values could be dynamic in time and not just one point for the entire curve of mortality rate.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15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2147434" y="626339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results for SM correlation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EF75FB93-2A96-EA0E-BAB6-F3BC8F7B1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0" t="6390" r="36465"/>
          <a:stretch/>
        </p:blipFill>
        <p:spPr>
          <a:xfrm>
            <a:off x="831689" y="1689265"/>
            <a:ext cx="10528616" cy="45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27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5" y="439311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results for SM correlation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EF75FB93-2A96-EA0E-BAB6-F3BC8F7B1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90" t="6390" r="9329"/>
          <a:stretch/>
        </p:blipFill>
        <p:spPr>
          <a:xfrm>
            <a:off x="319315" y="1430450"/>
            <a:ext cx="5668488" cy="4953572"/>
          </a:xfrm>
          <a:prstGeom prst="rect">
            <a:avLst/>
          </a:prstGeom>
        </p:spPr>
      </p:pic>
      <p:pic>
        <p:nvPicPr>
          <p:cNvPr id="8" name="Picture 7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F700C001-5DD9-2A3B-C2E3-7092B412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" t="6428" r="8984" b="1104"/>
          <a:stretch/>
        </p:blipFill>
        <p:spPr>
          <a:xfrm>
            <a:off x="6204199" y="2042556"/>
            <a:ext cx="5887294" cy="37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92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7" y="211967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results for SM correlation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F700C001-5DD9-2A3B-C2E3-7092B4129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 t="6428" r="8984" b="1104"/>
          <a:stretch/>
        </p:blipFill>
        <p:spPr>
          <a:xfrm>
            <a:off x="6204199" y="2042556"/>
            <a:ext cx="5887294" cy="3776354"/>
          </a:xfrm>
          <a:prstGeom prst="rect">
            <a:avLst/>
          </a:prstGeom>
        </p:spPr>
      </p:pic>
      <p:pic>
        <p:nvPicPr>
          <p:cNvPr id="2" name="Picture 1" descr="A group of graphs showing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0976A4F5-9EAB-EA8D-308C-D2F9FF4D5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7" r="50000"/>
          <a:stretch/>
        </p:blipFill>
        <p:spPr>
          <a:xfrm>
            <a:off x="100506" y="1091802"/>
            <a:ext cx="5887293" cy="55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66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685317" y="211967"/>
            <a:ext cx="10821365" cy="724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results for SM correlation</a:t>
            </a:r>
            <a:endParaRPr lang="en-CA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XXX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F700C001-5DD9-2A3B-C2E3-7092B4129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" t="6428" r="8984" b="1104"/>
          <a:stretch/>
        </p:blipFill>
        <p:spPr>
          <a:xfrm>
            <a:off x="6204199" y="2030680"/>
            <a:ext cx="5887294" cy="3776354"/>
          </a:xfrm>
          <a:prstGeom prst="rect">
            <a:avLst/>
          </a:prstGeom>
        </p:spPr>
      </p:pic>
      <p:pic>
        <p:nvPicPr>
          <p:cNvPr id="3" name="Picture 2" descr="A group of graphs showing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0451676D-9CAD-1DAA-426F-D615FE474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783"/>
          <a:stretch/>
        </p:blipFill>
        <p:spPr>
          <a:xfrm>
            <a:off x="100507" y="1117182"/>
            <a:ext cx="5995493" cy="55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4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worsens with age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C231D67-AD60-DA3F-2964-3EE36F1F84B6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0A7181-1002-77AB-C0EA-A18FED86C8E8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heterogeneous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677AC-765F-8647-F937-859EEB3ED8BD}"/>
              </a:ext>
            </a:extLst>
          </p:cNvPr>
          <p:cNvSpPr txBox="1">
            <a:spLocks/>
          </p:cNvSpPr>
          <p:nvPr/>
        </p:nvSpPr>
        <p:spPr>
          <a:xfrm>
            <a:off x="7373257" y="2402665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Accumulation of deficits with the age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D6E684-ED57-91B2-34D7-C70803289F8B}"/>
                  </a:ext>
                </a:extLst>
              </p:cNvPr>
              <p:cNvSpPr txBox="1"/>
              <p:nvPr/>
            </p:nvSpPr>
            <p:spPr>
              <a:xfrm>
                <a:off x="8219509" y="3500280"/>
                <a:ext cx="2622064" cy="1252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𝐹𝐼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D6E684-ED57-91B2-34D7-C70803289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509" y="3500280"/>
                <a:ext cx="2622064" cy="1252074"/>
              </a:xfrm>
              <a:prstGeom prst="rect">
                <a:avLst/>
              </a:prstGeom>
              <a:blipFill>
                <a:blip r:embed="rId2"/>
                <a:stretch>
                  <a:fillRect l="-4348" t="-79000" r="-966" b="-7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A30F7D6C-466D-FB57-99F0-1D57410550F8}"/>
              </a:ext>
            </a:extLst>
          </p:cNvPr>
          <p:cNvSpPr txBox="1">
            <a:spLocks/>
          </p:cNvSpPr>
          <p:nvPr/>
        </p:nvSpPr>
        <p:spPr>
          <a:xfrm>
            <a:off x="7558117" y="5131553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Frailty Index as a measure of deficit accumulation </a:t>
            </a:r>
          </a:p>
          <a:p>
            <a:pPr algn="ct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age and age&#10;&#10;Description automatically generated">
            <a:extLst>
              <a:ext uri="{FF2B5EF4-FFF2-40B4-BE49-F238E27FC236}">
                <a16:creationId xmlns:a16="http://schemas.microsoft.com/office/drawing/2014/main" id="{D1122499-9F67-E8A9-48EF-20B1564B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6" y="930523"/>
            <a:ext cx="6098874" cy="5036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6DCA06-7DC7-A73B-60E3-66092D690631}"/>
              </a:ext>
            </a:extLst>
          </p:cNvPr>
          <p:cNvSpPr txBox="1"/>
          <p:nvPr/>
        </p:nvSpPr>
        <p:spPr>
          <a:xfrm>
            <a:off x="679396" y="6048211"/>
            <a:ext cx="6098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from: Mitnitski, A., Song, X., &amp; Rockwood, K. (2013). Assessing biological aging: the origin of deficit accumulation.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Biogerontology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709-717.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92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Mortality Increase with the 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75D3A5-F6BF-A528-6B10-C19E43E895B6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Phenomenological behaviour of mortality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graph of age-related rates&#10;&#10;Description automatically generated">
            <a:extLst>
              <a:ext uri="{FF2B5EF4-FFF2-40B4-BE49-F238E27FC236}">
                <a16:creationId xmlns:a16="http://schemas.microsoft.com/office/drawing/2014/main" id="{4D56C4F5-E989-7AE7-2743-C5D65B6A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0" t="8184" r="9594" b="6606"/>
          <a:stretch/>
        </p:blipFill>
        <p:spPr>
          <a:xfrm>
            <a:off x="319315" y="1176480"/>
            <a:ext cx="6850742" cy="535548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0C231D67-AD60-DA3F-2964-3EE36F1F84B6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2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94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Mortality Increase with the 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75D3A5-F6BF-A528-6B10-C19E43E895B6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Phenomenological behaviour of mortality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graph of age-related rates&#10;&#10;Description automatically generated">
            <a:extLst>
              <a:ext uri="{FF2B5EF4-FFF2-40B4-BE49-F238E27FC236}">
                <a16:creationId xmlns:a16="http://schemas.microsoft.com/office/drawing/2014/main" id="{4D56C4F5-E989-7AE7-2743-C5D65B6A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0" t="8184" r="9594" b="6606"/>
          <a:stretch/>
        </p:blipFill>
        <p:spPr>
          <a:xfrm>
            <a:off x="319315" y="1176480"/>
            <a:ext cx="6850742" cy="5355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F6A413-C063-8366-5A41-A1F017C2C54F}"/>
              </a:ext>
            </a:extLst>
          </p:cNvPr>
          <p:cNvSpPr txBox="1">
            <a:spLocks/>
          </p:cNvSpPr>
          <p:nvPr/>
        </p:nvSpPr>
        <p:spPr>
          <a:xfrm>
            <a:off x="7373257" y="2140654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Atypical behaviour in the 20s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19D9A2-F65E-9EC4-D31B-27B7E248FEF5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2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34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Mortality Increase with the 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75D3A5-F6BF-A528-6B10-C19E43E895B6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Phenomenological behaviour of mortality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graph of age-related rates&#10;&#10;Description automatically generated">
            <a:extLst>
              <a:ext uri="{FF2B5EF4-FFF2-40B4-BE49-F238E27FC236}">
                <a16:creationId xmlns:a16="http://schemas.microsoft.com/office/drawing/2014/main" id="{4D56C4F5-E989-7AE7-2743-C5D65B6A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0" t="8184" r="9594" b="6606"/>
          <a:stretch/>
        </p:blipFill>
        <p:spPr>
          <a:xfrm>
            <a:off x="319315" y="1176480"/>
            <a:ext cx="6850742" cy="5355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F6A413-C063-8366-5A41-A1F017C2C54F}"/>
              </a:ext>
            </a:extLst>
          </p:cNvPr>
          <p:cNvSpPr txBox="1">
            <a:spLocks/>
          </p:cNvSpPr>
          <p:nvPr/>
        </p:nvSpPr>
        <p:spPr>
          <a:xfrm>
            <a:off x="7373257" y="2140654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Atypical behaviour in the 20s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29A166-D6F5-9BCB-D418-D9EE128BDA26}"/>
              </a:ext>
            </a:extLst>
          </p:cNvPr>
          <p:cNvSpPr txBox="1">
            <a:spLocks/>
          </p:cNvSpPr>
          <p:nvPr/>
        </p:nvSpPr>
        <p:spPr>
          <a:xfrm>
            <a:off x="7373257" y="2816872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40 age = Exponential increment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2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to model the exponential increment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3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A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t="-16216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867187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model to explain the exponential increment of mortality with age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18BE3D-CC08-D90A-C63A-F6FC886D3BDE}"/>
              </a:ext>
            </a:extLst>
          </p:cNvPr>
          <p:cNvSpPr txBox="1">
            <a:spLocks/>
          </p:cNvSpPr>
          <p:nvPr/>
        </p:nvSpPr>
        <p:spPr>
          <a:xfrm>
            <a:off x="588935" y="2589355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age dependent term and age independent term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1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to model the exponential increment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3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A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t="-16216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867187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model to explain the exponential increment of mortality with age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18BE3D-CC08-D90A-C63A-F6FC886D3BDE}"/>
              </a:ext>
            </a:extLst>
          </p:cNvPr>
          <p:cNvSpPr txBox="1">
            <a:spLocks/>
          </p:cNvSpPr>
          <p:nvPr/>
        </p:nvSpPr>
        <p:spPr>
          <a:xfrm>
            <a:off x="588935" y="2589355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age dependent term and age independent term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1B655E67-F685-FB1A-BC70-F18457E43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96" r="8095"/>
          <a:stretch/>
        </p:blipFill>
        <p:spPr>
          <a:xfrm>
            <a:off x="5469146" y="2738183"/>
            <a:ext cx="5735649" cy="3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2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4061</TotalTime>
  <Words>896</Words>
  <Application>Microsoft Macintosh PowerPoint</Application>
  <PresentationFormat>Widescreen</PresentationFormat>
  <Paragraphs>139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Office Theme</vt:lpstr>
      <vt:lpstr>Health, mortality and Human Aging </vt:lpstr>
      <vt:lpstr>Health worsens with age</vt:lpstr>
      <vt:lpstr>Health worsens with age</vt:lpstr>
      <vt:lpstr>Health worsens with age</vt:lpstr>
      <vt:lpstr>Mortality Increase with the Age</vt:lpstr>
      <vt:lpstr>Mortality Increase with the Age</vt:lpstr>
      <vt:lpstr>Mortality Increase with the Age</vt:lpstr>
      <vt:lpstr>Gompertz Law to model the exponential increment</vt:lpstr>
      <vt:lpstr>Gompertz Law to model the exponential increment</vt:lpstr>
      <vt:lpstr>Strehler-Mildvan Correlation</vt:lpstr>
      <vt:lpstr>Strehler-Mildvan Correlation</vt:lpstr>
      <vt:lpstr>Strehler-Mildvan Correlation</vt:lpstr>
      <vt:lpstr>Human Mortality Database</vt:lpstr>
      <vt:lpstr>Human Mortality Database</vt:lpstr>
      <vt:lpstr>Developing a model for frailty index and mortality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Developing a model for frailty index and mortality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Ruido, Información y Fitness en ambientes cambiantes</dc:title>
  <dc:creator>Rafael Enrique Velasquez Rojas</dc:creator>
  <cp:lastModifiedBy>Rafael Enrique Velasquez Rojas</cp:lastModifiedBy>
  <cp:revision>24</cp:revision>
  <dcterms:created xsi:type="dcterms:W3CDTF">2023-03-08T12:33:02Z</dcterms:created>
  <dcterms:modified xsi:type="dcterms:W3CDTF">2023-11-06T09:09:40Z</dcterms:modified>
</cp:coreProperties>
</file>